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1103" r:id="rId2"/>
    <p:sldId id="1049" r:id="rId3"/>
    <p:sldId id="1051" r:id="rId4"/>
    <p:sldId id="1089" r:id="rId5"/>
    <p:sldId id="1090" r:id="rId6"/>
    <p:sldId id="1091" r:id="rId7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00FF"/>
    <a:srgbClr val="FFCC00"/>
    <a:srgbClr val="FFFF00"/>
    <a:srgbClr val="00FF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62" autoAdjust="0"/>
    <p:restoredTop sz="94745"/>
  </p:normalViewPr>
  <p:slideViewPr>
    <p:cSldViewPr>
      <p:cViewPr varScale="1">
        <p:scale>
          <a:sx n="106" d="100"/>
          <a:sy n="106" d="100"/>
        </p:scale>
        <p:origin x="1312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144"/>
    </p:cViewPr>
  </p:sorterViewPr>
  <p:notesViewPr>
    <p:cSldViewPr snapToGrid="0" snapToObjects="1">
      <p:cViewPr varScale="1">
        <p:scale>
          <a:sx n="81" d="100"/>
          <a:sy n="81" d="100"/>
        </p:scale>
        <p:origin x="-1896" y="-12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5.gif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4" tIns="48323" rIns="96644" bIns="48323" numCol="1" anchor="t" anchorCtr="0" compatLnSpc="1">
            <a:prstTxWarp prst="textNoShape">
              <a:avLst/>
            </a:prstTxWarp>
          </a:bodyPr>
          <a:lstStyle>
            <a:lvl1pPr defTabSz="965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4" tIns="48323" rIns="96644" bIns="48323" numCol="1" anchor="t" anchorCtr="0" compatLnSpc="1">
            <a:prstTxWarp prst="textNoShape">
              <a:avLst/>
            </a:prstTxWarp>
          </a:bodyPr>
          <a:lstStyle>
            <a:lvl1pPr algn="r" defTabSz="965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0250" y="4560888"/>
            <a:ext cx="585470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4" tIns="48323" rIns="96644" bIns="483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01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4" tIns="48323" rIns="96644" bIns="48323" numCol="1" anchor="b" anchorCtr="0" compatLnSpc="1">
            <a:prstTxWarp prst="textNoShape">
              <a:avLst/>
            </a:prstTxWarp>
          </a:bodyPr>
          <a:lstStyle>
            <a:lvl1pPr defTabSz="96520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4" tIns="48323" rIns="96644" bIns="48323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/>
            </a:lvl1pPr>
          </a:lstStyle>
          <a:p>
            <a:pPr>
              <a:defRPr/>
            </a:pPr>
            <a:fld id="{865FD0F8-2F49-6547-BE3B-E4BD2DEB6DD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4511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5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5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5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5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F978CA7-3E2C-4844-BA19-3F123560D9D3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50179" name="Text Box 2"/>
          <p:cNvSpPr txBox="1">
            <a:spLocks noChangeArrowheads="1"/>
          </p:cNvSpPr>
          <p:nvPr/>
        </p:nvSpPr>
        <p:spPr bwMode="auto">
          <a:xfrm>
            <a:off x="1493838" y="960438"/>
            <a:ext cx="4325937" cy="329088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/>
          </a:p>
        </p:txBody>
      </p:sp>
      <p:sp>
        <p:nvSpPr>
          <p:cNvPr id="50180" name="Text Box 3"/>
          <p:cNvSpPr>
            <a:spLocks noGrp="1" noChangeArrowheads="1"/>
          </p:cNvSpPr>
          <p:nvPr>
            <p:ph type="body"/>
          </p:nvPr>
        </p:nvSpPr>
        <p:spPr>
          <a:xfrm>
            <a:off x="1116013" y="4570413"/>
            <a:ext cx="5089525" cy="3651250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6749" tIns="43375" rIns="86749" bIns="43375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0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65FD0F8-2F49-6547-BE3B-E4BD2DEB6DDD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07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78958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255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76200"/>
            <a:ext cx="2057400" cy="6049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"/>
            <a:ext cx="6019800" cy="60499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3040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76200"/>
            <a:ext cx="5867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49760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3"/>
          <p:cNvSpPr txBox="1">
            <a:spLocks noChangeArrowheads="1"/>
          </p:cNvSpPr>
          <p:nvPr userDrawn="1"/>
        </p:nvSpPr>
        <p:spPr bwMode="auto">
          <a:xfrm>
            <a:off x="3505200" y="3048003"/>
            <a:ext cx="5410200" cy="36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07" tIns="45704" rIns="91407" bIns="45704">
            <a:spAutoFit/>
          </a:bodyPr>
          <a:lstStyle/>
          <a:p>
            <a:pPr>
              <a:defRPr/>
            </a:pPr>
            <a:endParaRPr lang="en-US">
              <a:latin typeface="Arial Narrow" pitchFamily="34" charset="0"/>
            </a:endParaRPr>
          </a:p>
        </p:txBody>
      </p:sp>
      <p:sp>
        <p:nvSpPr>
          <p:cNvPr id="537614" name="Rectangle 14"/>
          <p:cNvSpPr>
            <a:spLocks noGrp="1" noChangeArrowheads="1"/>
          </p:cNvSpPr>
          <p:nvPr>
            <p:ph type="ctrTitle"/>
          </p:nvPr>
        </p:nvSpPr>
        <p:spPr>
          <a:xfrm>
            <a:off x="685800" y="533400"/>
            <a:ext cx="7772400" cy="1143000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2209800" y="6428608"/>
            <a:ext cx="4572000" cy="276967"/>
          </a:xfrm>
          <a:prstGeom prst="rect">
            <a:avLst/>
          </a:prstGeom>
        </p:spPr>
        <p:txBody>
          <a:bodyPr lIns="91407" tIns="45704" rIns="91407" bIns="45704">
            <a:spAutoFit/>
          </a:bodyPr>
          <a:lstStyle/>
          <a:p>
            <a:pPr algn="ctr" defTabSz="914071">
              <a:defRPr/>
            </a:pPr>
            <a:r>
              <a:rPr lang="en-US" sz="1200" b="1" dirty="0">
                <a:solidFill>
                  <a:srgbClr val="FFFFFF"/>
                </a:solidFill>
                <a:latin typeface="Arial" charset="0"/>
              </a:rPr>
              <a:t>     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6200" y="6477006"/>
            <a:ext cx="457200" cy="276967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pPr defTabSz="914071">
              <a:defRPr/>
            </a:pPr>
            <a:fld id="{3DD65DA7-1955-9245-8EB2-4945FAA2EBEF}" type="slidenum">
              <a:rPr lang="en-US" sz="1200" b="1" smtClean="0">
                <a:solidFill>
                  <a:srgbClr val="FFFFFF"/>
                </a:solidFill>
                <a:latin typeface="Arial" charset="0"/>
              </a:rPr>
              <a:pPr defTabSz="914071">
                <a:defRPr/>
              </a:pPr>
              <a:t>‹#›</a:t>
            </a:fld>
            <a:endParaRPr lang="en-US" sz="1200" b="1" dirty="0">
              <a:solidFill>
                <a:srgbClr val="FFFFFF"/>
              </a:solidFill>
              <a:latin typeface="Arial" charset="0"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1752600" y="2362200"/>
            <a:ext cx="5715000" cy="2895600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32654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7309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8270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4567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40738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5160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796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9235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05019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76200"/>
            <a:ext cx="58674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32" tIns="45666" rIns="91332" bIns="4566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32" tIns="45666" rIns="91332" bIns="4566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Line 8"/>
          <p:cNvSpPr>
            <a:spLocks noChangeShapeType="1"/>
          </p:cNvSpPr>
          <p:nvPr userDrawn="1"/>
        </p:nvSpPr>
        <p:spPr bwMode="auto">
          <a:xfrm>
            <a:off x="533400" y="1295400"/>
            <a:ext cx="8077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9" name="Line 9"/>
          <p:cNvSpPr>
            <a:spLocks noChangeShapeType="1"/>
          </p:cNvSpPr>
          <p:nvPr userDrawn="1"/>
        </p:nvSpPr>
        <p:spPr bwMode="auto">
          <a:xfrm>
            <a:off x="533400" y="1371600"/>
            <a:ext cx="80772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0" name="Line 10"/>
          <p:cNvSpPr>
            <a:spLocks noChangeShapeType="1"/>
          </p:cNvSpPr>
          <p:nvPr userDrawn="1"/>
        </p:nvSpPr>
        <p:spPr bwMode="auto">
          <a:xfrm>
            <a:off x="533400" y="1219200"/>
            <a:ext cx="80772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031" name="Picture 12" descr="DES-Logo-cropped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0015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14"/>
          <p:cNvSpPr>
            <a:spLocks noChangeArrowheads="1"/>
          </p:cNvSpPr>
          <p:nvPr userDrawn="1"/>
        </p:nvSpPr>
        <p:spPr bwMode="auto">
          <a:xfrm>
            <a:off x="6934200" y="6477000"/>
            <a:ext cx="21336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32" tIns="45666" rIns="91332" bIns="45666"/>
          <a:lstStyle/>
          <a:p>
            <a:pPr algn="r"/>
            <a:fld id="{B9D1F18F-9F20-754F-B46B-5273BA35E097}" type="slidenum">
              <a:rPr lang="en-US" sz="1400"/>
              <a:pPr algn="r"/>
              <a:t>‹#›</a:t>
            </a:fld>
            <a:endParaRPr lang="en-US" sz="1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2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228600"/>
            <a:ext cx="7870825" cy="847725"/>
          </a:xfrm>
        </p:spPr>
        <p:txBody>
          <a:bodyPr lIns="0" tIns="25602" rIns="0" bIns="0"/>
          <a:lstStyle/>
          <a:p>
            <a:pPr defTabSz="449263" eaLnBrk="1" hangingPunct="1">
              <a:tabLst>
                <a:tab pos="578485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en-GB" dirty="0">
                <a:latin typeface="Arial" charset="0"/>
                <a:ea typeface="ＭＳ Ｐゴシック" charset="0"/>
                <a:cs typeface="ＭＳ Ｐゴシック" charset="0"/>
              </a:rPr>
              <a:t>Part III:  What Else can DES do?</a:t>
            </a:r>
            <a:endParaRPr lang="en-GB" sz="2000" dirty="0">
              <a:latin typeface="Luxi Sans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76199" y="1524000"/>
            <a:ext cx="8926513" cy="5334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9201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107950" indent="0" defTabSz="449263" eaLnBrk="1" hangingPunct="1">
              <a:lnSpc>
                <a:spcPct val="110000"/>
              </a:lnSpc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en-US" kern="0" dirty="0">
                <a:latin typeface="Arial" charset="0"/>
                <a:ea typeface="Arial" charset="0"/>
                <a:cs typeface="Arial" charset="0"/>
              </a:rPr>
              <a:t>A.  Dwarf galaxies and streams of stars in the halo of the Milky 	Way Galaxy.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8" y="2487116"/>
            <a:ext cx="7188199" cy="40598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28800" y="6553200"/>
            <a:ext cx="56267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Image credit: NASA / JPL-Caltech / R. Hurt, SSC &amp; Caltech.</a:t>
            </a:r>
          </a:p>
        </p:txBody>
      </p:sp>
    </p:spTree>
    <p:extLst>
      <p:ext uri="{BB962C8B-B14F-4D97-AF65-F5344CB8AC3E}">
        <p14:creationId xmlns:p14="http://schemas.microsoft.com/office/powerpoint/2010/main" val="146340662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28601"/>
            <a:ext cx="8637588" cy="646331"/>
          </a:xfrm>
        </p:spPr>
        <p:txBody>
          <a:bodyPr/>
          <a:lstStyle/>
          <a:p>
            <a:r>
              <a:rPr lang="en-US" sz="3600" dirty="0">
                <a:solidFill>
                  <a:srgbClr val="FFFFCC"/>
                </a:solidFill>
                <a:latin typeface="Avenir Book"/>
                <a:cs typeface="Avenir Book"/>
              </a:rPr>
              <a:t>New Milky Way Dwarf Satellite Galaxies</a:t>
            </a:r>
          </a:p>
        </p:txBody>
      </p:sp>
      <p:pic>
        <p:nvPicPr>
          <p:cNvPr id="12" name="Picture 11" descr="DES-galaxy-map-8-17-15-hir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9142571" cy="685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2400" y="3352800"/>
            <a:ext cx="4038600" cy="1200282"/>
          </a:xfrm>
          <a:prstGeom prst="rect">
            <a:avLst/>
          </a:prstGeom>
          <a:noFill/>
        </p:spPr>
        <p:txBody>
          <a:bodyPr wrap="square" lIns="91392" tIns="45697" rIns="91392" bIns="45697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  <a:latin typeface="Avenir Book"/>
                <a:cs typeface="Avenir Book"/>
              </a:rPr>
              <a:t>17 New Milky Way Dwarf Satellites discovered by DES in first 2 years of data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183868"/>
            <a:ext cx="37535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12FF29"/>
                </a:solidFill>
                <a:latin typeface="Avenir Book"/>
                <a:cs typeface="Avenir Book"/>
              </a:rPr>
              <a:t>Bechtol</a:t>
            </a:r>
            <a:r>
              <a:rPr lang="en-US" dirty="0">
                <a:solidFill>
                  <a:srgbClr val="12FF29"/>
                </a:solidFill>
                <a:latin typeface="Avenir Book"/>
                <a:cs typeface="Avenir Book"/>
              </a:rPr>
              <a:t>, et al, </a:t>
            </a:r>
            <a:r>
              <a:rPr lang="en-US" dirty="0" err="1">
                <a:solidFill>
                  <a:srgbClr val="12FF29"/>
                </a:solidFill>
                <a:latin typeface="Avenir Book"/>
                <a:cs typeface="Avenir Book"/>
              </a:rPr>
              <a:t>Drlica</a:t>
            </a:r>
            <a:r>
              <a:rPr lang="en-US" dirty="0">
                <a:solidFill>
                  <a:srgbClr val="12FF29"/>
                </a:solidFill>
                <a:latin typeface="Avenir Book"/>
                <a:cs typeface="Avenir Book"/>
              </a:rPr>
              <a:t>-Wagner, et al, </a:t>
            </a:r>
          </a:p>
          <a:p>
            <a:r>
              <a:rPr lang="en-US" dirty="0" err="1">
                <a:solidFill>
                  <a:srgbClr val="12FF29"/>
                </a:solidFill>
                <a:latin typeface="Avenir Book"/>
                <a:cs typeface="Avenir Book"/>
              </a:rPr>
              <a:t>Koposov</a:t>
            </a:r>
            <a:r>
              <a:rPr lang="en-US" dirty="0">
                <a:solidFill>
                  <a:srgbClr val="12FF29"/>
                </a:solidFill>
                <a:latin typeface="Avenir Book"/>
                <a:cs typeface="Avenir Book"/>
              </a:rPr>
              <a:t>, et al</a:t>
            </a:r>
          </a:p>
        </p:txBody>
      </p:sp>
      <p:pic>
        <p:nvPicPr>
          <p:cNvPr id="6" name="Picture 5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41648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  <a:latin typeface="Avenir Book"/>
                <a:cs typeface="Avenir Book"/>
              </a:rPr>
              <a:t>Milky Way Structure</a:t>
            </a:r>
            <a:br>
              <a:rPr lang="en-US" dirty="0">
                <a:solidFill>
                  <a:srgbClr val="FFFF00"/>
                </a:solidFill>
                <a:latin typeface="Avenir Book"/>
                <a:cs typeface="Avenir Book"/>
              </a:rPr>
            </a:br>
            <a:r>
              <a:rPr lang="en-US" sz="2400" dirty="0">
                <a:solidFill>
                  <a:srgbClr val="FFFF00"/>
                </a:solidFill>
                <a:latin typeface="Avenir Book"/>
                <a:cs typeface="Avenir Book"/>
              </a:rPr>
              <a:t>(regions of high star density)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FoS_y3a2_cm_mag_hpxcube_label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206500"/>
            <a:ext cx="8534400" cy="5194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54553" y="6400800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2FF29"/>
                </a:solidFill>
                <a:latin typeface="Avenir Book"/>
                <a:cs typeface="Avenir Book"/>
              </a:rPr>
              <a:t>Nora Shipp</a:t>
            </a:r>
          </a:p>
        </p:txBody>
      </p:sp>
    </p:spTree>
    <p:extLst>
      <p:ext uri="{BB962C8B-B14F-4D97-AF65-F5344CB8AC3E}">
        <p14:creationId xmlns:p14="http://schemas.microsoft.com/office/powerpoint/2010/main" val="51907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00175"/>
            <a:ext cx="8694420" cy="108680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76400" y="76200"/>
            <a:ext cx="6941820" cy="1143000"/>
          </a:xfrm>
        </p:spPr>
        <p:txBody>
          <a:bodyPr/>
          <a:lstStyle/>
          <a:p>
            <a:r>
              <a:rPr lang="en-US" dirty="0"/>
              <a:t>Stellar </a:t>
            </a:r>
            <a:r>
              <a:rPr lang="en-US"/>
              <a:t>Streams in Milky Way Halo </a:t>
            </a:r>
            <a:r>
              <a:rPr lang="en-US" sz="2400"/>
              <a:t>(Nora </a:t>
            </a:r>
            <a:r>
              <a:rPr lang="en-US" sz="2400" dirty="0"/>
              <a:t>Shipp et al. 2018)</a:t>
            </a:r>
          </a:p>
        </p:txBody>
      </p:sp>
    </p:spTree>
    <p:extLst>
      <p:ext uri="{BB962C8B-B14F-4D97-AF65-F5344CB8AC3E}">
        <p14:creationId xmlns:p14="http://schemas.microsoft.com/office/powerpoint/2010/main" val="2980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895600" y="76200"/>
            <a:ext cx="3505200" cy="1143000"/>
          </a:xfrm>
        </p:spPr>
        <p:txBody>
          <a:bodyPr/>
          <a:lstStyle/>
          <a:p>
            <a:r>
              <a:rPr lang="en-US" dirty="0"/>
              <a:t>Stellar Streams</a:t>
            </a:r>
            <a:br>
              <a:rPr lang="en-US" dirty="0"/>
            </a:br>
            <a:r>
              <a:rPr lang="en-US" sz="2400" dirty="0"/>
              <a:t>(Nora Shipp et al. 2018)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" y="1400174"/>
            <a:ext cx="8694420" cy="1086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947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895600" y="76200"/>
            <a:ext cx="3505200" cy="1143000"/>
          </a:xfrm>
        </p:spPr>
        <p:txBody>
          <a:bodyPr/>
          <a:lstStyle/>
          <a:p>
            <a:r>
              <a:rPr lang="en-US" dirty="0"/>
              <a:t>Stellar Streams</a:t>
            </a:r>
            <a:br>
              <a:rPr lang="en-US" dirty="0"/>
            </a:br>
            <a:r>
              <a:rPr lang="en-US" sz="2400" dirty="0"/>
              <a:t>(Nora Shipp et al. 2018)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" y="1400174"/>
            <a:ext cx="8694420" cy="108680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8686800" cy="543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03940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32240</TotalTime>
  <Words>128</Words>
  <Application>Microsoft Macintosh PowerPoint</Application>
  <PresentationFormat>On-screen Show (4:3)</PresentationFormat>
  <Paragraphs>14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Narrow</vt:lpstr>
      <vt:lpstr>Avenir Book</vt:lpstr>
      <vt:lpstr>Luxi Sans</vt:lpstr>
      <vt:lpstr>Default Design</vt:lpstr>
      <vt:lpstr>Part III:  What Else can DES do?</vt:lpstr>
      <vt:lpstr>New Milky Way Dwarf Satellite Galaxies</vt:lpstr>
      <vt:lpstr>Milky Way Structure (regions of high star density)</vt:lpstr>
      <vt:lpstr>Stellar Streams in Milky Way Halo (Nora Shipp et al. 2018)</vt:lpstr>
      <vt:lpstr>Stellar Streams (Nora Shipp et al. 2018)</vt:lpstr>
      <vt:lpstr>Stellar Streams (Nora Shipp et al. 2018)</vt:lpstr>
    </vt:vector>
  </TitlesOfParts>
  <Company>Fermilab - CDF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Energy Camera</dc:title>
  <dc:creator> </dc:creator>
  <cp:lastModifiedBy>Douglas L Tucker</cp:lastModifiedBy>
  <cp:revision>717</cp:revision>
  <cp:lastPrinted>2016-03-02T10:47:57Z</cp:lastPrinted>
  <dcterms:created xsi:type="dcterms:W3CDTF">2010-03-10T03:31:24Z</dcterms:created>
  <dcterms:modified xsi:type="dcterms:W3CDTF">2025-04-04T17:06:13Z</dcterms:modified>
</cp:coreProperties>
</file>